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5"/>
  </p:normalViewPr>
  <p:slideViewPr>
    <p:cSldViewPr snapToGrid="0" snapToObjects="1">
      <p:cViewPr varScale="1">
        <p:scale>
          <a:sx n="110" d="100"/>
          <a:sy n="110" d="100"/>
        </p:scale>
        <p:origin x="177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0" y="10972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675120" y="1170432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360920" y="228600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909560" y="329184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7680960" y="42976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D8620FA-746D-0F9D-0190-BA1B2CD32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26" y="1715040"/>
            <a:ext cx="6293734" cy="114192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tx2">
                    <a:lumMod val="50000"/>
                  </a:schemeClr>
                </a:solidFill>
              </a:rPr>
              <a:t>The Digital Futures at Work</a:t>
            </a:r>
            <a:br>
              <a:rPr lang="en-GB" b="1" dirty="0">
                <a:solidFill>
                  <a:schemeClr val="tx2">
                    <a:lumMod val="50000"/>
                  </a:schemeClr>
                </a:solidFill>
              </a:rPr>
            </a:br>
            <a:endParaRPr lang="en-GB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A5D54C87-F29C-AAF0-96C3-0D34C877F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746" y="2286000"/>
            <a:ext cx="4803494" cy="350809"/>
          </a:xfrm>
        </p:spPr>
        <p:txBody>
          <a:bodyPr>
            <a:normAutofit fontScale="62500" lnSpcReduction="20000"/>
          </a:bodyPr>
          <a:lstStyle/>
          <a:p>
            <a:r>
              <a:rPr lang="en-GB" dirty="0">
                <a:solidFill>
                  <a:srgbClr val="162C4D"/>
                </a:solidFill>
              </a:rPr>
              <a:t>Work, voice, inclusion and power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5B02F7-4D5A-244C-F8EF-500ED84B3F1C}"/>
              </a:ext>
            </a:extLst>
          </p:cNvPr>
          <p:cNvSpPr txBox="1"/>
          <p:nvPr/>
        </p:nvSpPr>
        <p:spPr>
          <a:xfrm>
            <a:off x="1817225" y="5136418"/>
            <a:ext cx="2893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Dr. Ayomikun Idowu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CC52CB-B306-4AE4-9D3B-8C84E84000E8}"/>
              </a:ext>
            </a:extLst>
          </p:cNvPr>
          <p:cNvSpPr txBox="1"/>
          <p:nvPr/>
        </p:nvSpPr>
        <p:spPr>
          <a:xfrm>
            <a:off x="1574156" y="5598083"/>
            <a:ext cx="357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University of Sussex Business School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885AE-8DC1-A351-2B97-12629D588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0C2C26-122B-022F-C504-D2EEBCA58E8D}"/>
              </a:ext>
            </a:extLst>
          </p:cNvPr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C24B9-24B1-F28D-20D3-E69B31847B70}"/>
              </a:ext>
            </a:extLst>
          </p:cNvPr>
          <p:cNvSpPr txBox="1"/>
          <p:nvPr/>
        </p:nvSpPr>
        <p:spPr>
          <a:xfrm>
            <a:off x="457200" y="164592"/>
            <a:ext cx="598881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 dirty="0">
                <a:solidFill>
                  <a:srgbClr val="FFFFFF"/>
                </a:solidFill>
              </a:rPr>
              <a:t>The Digital Futures at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B91736-737E-60BF-E3B1-A118471819BE}"/>
              </a:ext>
            </a:extLst>
          </p:cNvPr>
          <p:cNvSpPr txBox="1"/>
          <p:nvPr/>
        </p:nvSpPr>
        <p:spPr>
          <a:xfrm>
            <a:off x="731520" y="1371600"/>
            <a:ext cx="66751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400" dirty="0">
                <a:solidFill>
                  <a:srgbClr val="162C4D"/>
                </a:solidFill>
              </a:rPr>
              <a:t>Work, voice, inclusion and power</a:t>
            </a:r>
          </a:p>
          <a:p>
            <a:pPr>
              <a:spcAft>
                <a:spcPts val="1400"/>
              </a:spcAft>
            </a:pPr>
            <a:r>
              <a:rPr sz="2400" dirty="0">
                <a:solidFill>
                  <a:srgbClr val="162C4D"/>
                </a:solidFill>
              </a:rPr>
              <a:t>South Africa’s digital economy</a:t>
            </a:r>
          </a:p>
          <a:p>
            <a:pPr>
              <a:spcAft>
                <a:spcPts val="1400"/>
              </a:spcAft>
            </a:pPr>
            <a:r>
              <a:rPr sz="2400" dirty="0">
                <a:solidFill>
                  <a:srgbClr val="162C4D"/>
                </a:solidFill>
              </a:rPr>
              <a:t>Opening chat: one technology shaping your study/work life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D370613-C794-5535-6EDA-C4FA64D71CFD}"/>
              </a:ext>
            </a:extLst>
          </p:cNvPr>
          <p:cNvSpPr/>
          <p:nvPr/>
        </p:nvSpPr>
        <p:spPr>
          <a:xfrm>
            <a:off x="6400800" y="10972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17837DF-9352-2CF3-2AAA-7CDCA80A77DE}"/>
              </a:ext>
            </a:extLst>
          </p:cNvPr>
          <p:cNvSpPr/>
          <p:nvPr/>
        </p:nvSpPr>
        <p:spPr>
          <a:xfrm>
            <a:off x="6675120" y="1170432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9F3566-38F3-0828-7FC0-FC16EE193A42}"/>
              </a:ext>
            </a:extLst>
          </p:cNvPr>
          <p:cNvSpPr/>
          <p:nvPr/>
        </p:nvSpPr>
        <p:spPr>
          <a:xfrm>
            <a:off x="7360920" y="228600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8D4FB5F-78EA-30A0-10EA-C74999A7DF68}"/>
              </a:ext>
            </a:extLst>
          </p:cNvPr>
          <p:cNvSpPr/>
          <p:nvPr/>
        </p:nvSpPr>
        <p:spPr>
          <a:xfrm>
            <a:off x="7909560" y="329184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037B632E-44C2-E785-FB98-A68EC3076BB9}"/>
              </a:ext>
            </a:extLst>
          </p:cNvPr>
          <p:cNvSpPr/>
          <p:nvPr/>
        </p:nvSpPr>
        <p:spPr>
          <a:xfrm>
            <a:off x="7680960" y="42976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29064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538673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 dirty="0">
                <a:solidFill>
                  <a:srgbClr val="FFFFFF"/>
                </a:solidFill>
              </a:rPr>
              <a:t>Why Digital Futures Matter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1810" y="925641"/>
            <a:ext cx="766919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The Workplace is Changing</a:t>
            </a:r>
          </a:p>
          <a:p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AI and automation of routine </a:t>
            </a:r>
            <a:r>
              <a:rPr lang="en-GB" sz="2000" b="1" dirty="0" err="1"/>
              <a:t>tasks:</a:t>
            </a:r>
            <a:r>
              <a:rPr lang="en-GB" sz="2000" dirty="0" err="1"/>
              <a:t>repetitive</a:t>
            </a:r>
            <a:r>
              <a:rPr lang="en-GB" sz="2000" dirty="0"/>
              <a:t> work is increasingly handled by machines and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Platform economies and gig work:</a:t>
            </a:r>
            <a:r>
              <a:rPr lang="en-GB" sz="2000" dirty="0"/>
              <a:t> digital apps connect workers to short-term tasks and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Remote and hybrid work systems:</a:t>
            </a:r>
            <a:r>
              <a:rPr lang="en-GB" sz="2000" dirty="0"/>
              <a:t> work is no longer tied to a fixed office location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Algorithmic management and monitoring:</a:t>
            </a:r>
            <a:r>
              <a:rPr lang="en-GB" sz="2000" dirty="0"/>
              <a:t> performance is tracked through data and digital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Digital inequality and skills gaps:</a:t>
            </a:r>
            <a:r>
              <a:rPr lang="en-GB" sz="2000" dirty="0"/>
              <a:t> not everyone can benefit equally from these changes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New job roles and disappearing roles:</a:t>
            </a:r>
            <a:r>
              <a:rPr lang="en-GB" sz="2000" dirty="0"/>
              <a:t> technology creates new jobs while making others obsolete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Changing HR and management systems: </a:t>
            </a:r>
            <a:r>
              <a:rPr lang="en-GB" sz="2000" dirty="0"/>
              <a:t>recruitment, appraisal, and payroll are increasingly digital</a:t>
            </a:r>
          </a:p>
          <a:p>
            <a:endParaRPr lang="en-GB" sz="2000" b="1" dirty="0"/>
          </a:p>
          <a:p>
            <a:pPr algn="ctr"/>
            <a:r>
              <a:rPr lang="en-GB" sz="2000" i="1" dirty="0">
                <a:solidFill>
                  <a:srgbClr val="FF0000"/>
                </a:solidFill>
              </a:rPr>
              <a:t>Digital futures are about who gets access to opportunity, voice, progression, and control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5544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0" y="219456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35440" y="301752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784080" y="384048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9144000" y="47548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57952" y="137160"/>
            <a:ext cx="8028095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FFFFFF"/>
                </a:solidFill>
              </a:rPr>
              <a:t>South Africa’s </a:t>
            </a:r>
            <a:r>
              <a:rPr sz="2800" b="1" dirty="0" err="1">
                <a:solidFill>
                  <a:srgbClr val="FFFFFF"/>
                </a:solidFill>
              </a:rPr>
              <a:t>Labour</a:t>
            </a:r>
            <a:r>
              <a:rPr sz="2800" b="1" dirty="0">
                <a:solidFill>
                  <a:srgbClr val="FFFFFF"/>
                </a:solidFill>
              </a:rPr>
              <a:t> Reality</a:t>
            </a:r>
            <a:r>
              <a:rPr lang="en-GB" sz="2800" b="1" dirty="0">
                <a:solidFill>
                  <a:srgbClr val="FFFFFF"/>
                </a:solidFill>
              </a:rPr>
              <a:t> :Uneven Digital Futures</a:t>
            </a:r>
            <a:endParaRPr lang="en-GB" sz="2800" b="1" dirty="0"/>
          </a:p>
          <a:p>
            <a:endParaRPr sz="2800" b="1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" y="991354"/>
            <a:ext cx="758952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High youth unemployment:</a:t>
            </a:r>
            <a:r>
              <a:rPr lang="en-GB" dirty="0"/>
              <a:t> many young people depend on digital pathways to work</a:t>
            </a:r>
          </a:p>
          <a:p>
            <a:r>
              <a:rPr lang="en-GB" b="1" dirty="0"/>
              <a:t>Unequal internet and device access: </a:t>
            </a:r>
            <a:r>
              <a:rPr lang="en-GB" dirty="0"/>
              <a:t>smartphones, laptops, and connectivity remain unevenly distributed</a:t>
            </a:r>
          </a:p>
          <a:p>
            <a:r>
              <a:rPr lang="en-GB" b="1" dirty="0"/>
              <a:t>Urban–rural digital divide:</a:t>
            </a:r>
            <a:r>
              <a:rPr lang="en-GB" dirty="0"/>
              <a:t> infrastructure gaps shape who can participate in digital work</a:t>
            </a:r>
          </a:p>
          <a:p>
            <a:r>
              <a:rPr lang="en-GB" b="1" dirty="0"/>
              <a:t>Data affordability challenges: </a:t>
            </a:r>
            <a:r>
              <a:rPr lang="en-GB" dirty="0"/>
              <a:t>expensive data can exclude workers and students</a:t>
            </a:r>
          </a:p>
          <a:p>
            <a:r>
              <a:rPr lang="en-GB" b="1" dirty="0"/>
              <a:t>Mobile-first entrepreneurship:</a:t>
            </a:r>
            <a:r>
              <a:rPr lang="en-GB" dirty="0"/>
              <a:t> many small businesses operate mainly through phones</a:t>
            </a:r>
          </a:p>
          <a:p>
            <a:r>
              <a:rPr lang="en-GB" b="1" dirty="0"/>
              <a:t>Platform labour growth:</a:t>
            </a:r>
            <a:r>
              <a:rPr lang="en-GB" dirty="0"/>
              <a:t> ride-hailing, delivery, and freelance work are expanding</a:t>
            </a:r>
          </a:p>
          <a:p>
            <a:r>
              <a:rPr lang="en-GB" b="1" dirty="0"/>
              <a:t>Township digital economies:</a:t>
            </a:r>
            <a:r>
              <a:rPr lang="en-GB" dirty="0"/>
              <a:t> local enterprises increasingly use social media and mobile payments</a:t>
            </a:r>
          </a:p>
          <a:p>
            <a:r>
              <a:rPr lang="en-GB" b="1" dirty="0"/>
              <a:t>Informal work digitisation:</a:t>
            </a:r>
            <a:r>
              <a:rPr lang="en-GB" dirty="0"/>
              <a:t> even informal traders now depend on digital tools</a:t>
            </a:r>
          </a:p>
          <a:p>
            <a:endParaRPr lang="en-GB" b="1" dirty="0"/>
          </a:p>
          <a:p>
            <a:r>
              <a:rPr lang="en-GB" b="1" dirty="0">
                <a:solidFill>
                  <a:srgbClr val="FF0000"/>
                </a:solidFill>
              </a:rPr>
              <a:t>Why this matters</a:t>
            </a:r>
          </a:p>
          <a:p>
            <a:r>
              <a:rPr lang="en-GB" i="1" dirty="0">
                <a:solidFill>
                  <a:srgbClr val="FF0000"/>
                </a:solidFill>
              </a:rPr>
              <a:t>Access to digital work often depends on smartphones, reliable electricity, affordable data, digital confidence, and location.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5544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0" y="219456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35440" y="301752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784080" y="384048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9144000" y="47548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Reconnecting the Disconnected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857427"/>
            <a:ext cx="68122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Can Technology Reconnect the Excluded?</a:t>
            </a:r>
          </a:p>
          <a:p>
            <a:endParaRPr lang="en-GB" sz="2000" b="1" dirty="0"/>
          </a:p>
          <a:p>
            <a:r>
              <a:rPr lang="en-GB" sz="2000" b="1" dirty="0"/>
              <a:t>Public employment services:</a:t>
            </a:r>
            <a:r>
              <a:rPr lang="en-GB" sz="2000" dirty="0"/>
              <a:t> government and intermediary portals connect jobseekers to vacancies</a:t>
            </a:r>
          </a:p>
          <a:p>
            <a:r>
              <a:rPr lang="en-GB" sz="2000" b="1" dirty="0"/>
              <a:t>LinkedIn and job portals:</a:t>
            </a:r>
            <a:r>
              <a:rPr lang="en-GB" sz="2000" dirty="0"/>
              <a:t> improve visibility to employers and networks</a:t>
            </a:r>
          </a:p>
          <a:p>
            <a:r>
              <a:rPr lang="en-GB" sz="2000" b="1" dirty="0"/>
              <a:t>WhatsApp job groups:</a:t>
            </a:r>
            <a:r>
              <a:rPr lang="en-GB" sz="2000" dirty="0"/>
              <a:t> informal but highly accessible recruitment spaces</a:t>
            </a:r>
          </a:p>
          <a:p>
            <a:r>
              <a:rPr lang="en-GB" sz="2000" b="1" dirty="0"/>
              <a:t>Harambee pathways:</a:t>
            </a:r>
            <a:r>
              <a:rPr lang="en-GB" sz="2000" dirty="0"/>
              <a:t> targeted youth employment support through digital matching</a:t>
            </a:r>
          </a:p>
          <a:p>
            <a:r>
              <a:rPr lang="en-GB" sz="2000" b="1" dirty="0"/>
              <a:t>Online freelancing:</a:t>
            </a:r>
            <a:r>
              <a:rPr lang="en-GB" sz="2000" dirty="0"/>
              <a:t> allows remote service work beyond local labour markets</a:t>
            </a:r>
          </a:p>
          <a:p>
            <a:r>
              <a:rPr lang="en-GB" sz="2000" b="1" dirty="0"/>
              <a:t>Digital self-employment:</a:t>
            </a:r>
            <a:r>
              <a:rPr lang="en-GB" sz="2000" dirty="0"/>
              <a:t> individuals can create income through online services</a:t>
            </a:r>
          </a:p>
          <a:p>
            <a:r>
              <a:rPr lang="en-GB" sz="2000" b="1" dirty="0"/>
              <a:t>Social commerce: </a:t>
            </a:r>
            <a:r>
              <a:rPr lang="en-GB" sz="2000" dirty="0"/>
              <a:t>selling through Instagram, Facebook, and WhatsApp</a:t>
            </a:r>
          </a:p>
          <a:p>
            <a:r>
              <a:rPr lang="en-GB" sz="2000" b="1" dirty="0"/>
              <a:t>Platform work: </a:t>
            </a:r>
            <a:r>
              <a:rPr lang="en-GB" sz="2000" dirty="0"/>
              <a:t> apps create flexible work opportunities but also precarity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0" y="929791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064374" y="1179576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955280" y="2051379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955280" y="2999458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7776926" y="4139245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F80F6F-2394-26A2-5FE2-1360C759A0A9}"/>
              </a:ext>
            </a:extLst>
          </p:cNvPr>
          <p:cNvSpPr txBox="1"/>
          <p:nvPr/>
        </p:nvSpPr>
        <p:spPr>
          <a:xfrm>
            <a:off x="398351" y="832918"/>
            <a:ext cx="798515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/>
              <a:t>Opportunities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Faster access to vacancies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Side-income generation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Freelance and remote 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New pathways for unemployed youth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None/>
            </a:pPr>
            <a:r>
              <a:rPr lang="en-GB" b="1" dirty="0"/>
              <a:t>Risks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Data poverty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Poor connectivity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Fake opportunities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Exclusion by algorithms</a:t>
            </a:r>
          </a:p>
        </p:txBody>
      </p:sp>
    </p:spTree>
    <p:extLst>
      <p:ext uri="{BB962C8B-B14F-4D97-AF65-F5344CB8AC3E}">
        <p14:creationId xmlns:p14="http://schemas.microsoft.com/office/powerpoint/2010/main" val="704932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Worker Voice in Digital Spaces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485" y="1042779"/>
            <a:ext cx="767417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New Channels of Representation</a:t>
            </a:r>
          </a:p>
          <a:p>
            <a:endParaRPr lang="en-GB" sz="2000" b="1" dirty="0"/>
          </a:p>
          <a:p>
            <a:r>
              <a:rPr lang="en-GB" sz="2000" b="1" dirty="0"/>
              <a:t>WhatsApp worker communities</a:t>
            </a:r>
            <a:r>
              <a:rPr lang="en-GB" sz="2000" dirty="0"/>
              <a:t> — workers share information, warnings, and support</a:t>
            </a:r>
          </a:p>
          <a:p>
            <a:r>
              <a:rPr lang="en-GB" sz="2000" b="1" dirty="0"/>
              <a:t>Platform worker forums</a:t>
            </a:r>
            <a:r>
              <a:rPr lang="en-GB" sz="2000" dirty="0"/>
              <a:t> — spaces for discussing pay, ratings, and disputes</a:t>
            </a:r>
          </a:p>
          <a:p>
            <a:r>
              <a:rPr lang="en-GB" sz="2000" b="1" dirty="0"/>
              <a:t>Digital union mobilisation</a:t>
            </a:r>
            <a:r>
              <a:rPr lang="en-GB" sz="2000" dirty="0"/>
              <a:t> — unions use digital tools for organising and campaigns</a:t>
            </a:r>
          </a:p>
          <a:p>
            <a:r>
              <a:rPr lang="en-GB" sz="2000" b="1" dirty="0"/>
              <a:t>Online grievance channels</a:t>
            </a:r>
            <a:r>
              <a:rPr lang="en-GB" sz="2000" dirty="0"/>
              <a:t> — workers report unfair treatment through digital systems</a:t>
            </a:r>
          </a:p>
          <a:p>
            <a:r>
              <a:rPr lang="en-GB" sz="2000" b="1" dirty="0"/>
              <a:t>Social media activism</a:t>
            </a:r>
            <a:r>
              <a:rPr lang="en-GB" sz="2000" dirty="0"/>
              <a:t> — public pressure can amplify labour concerns</a:t>
            </a:r>
          </a:p>
          <a:p>
            <a:r>
              <a:rPr lang="en-GB" sz="2000" b="1" dirty="0"/>
              <a:t>Worker rights in gig work</a:t>
            </a:r>
            <a:r>
              <a:rPr lang="en-GB" sz="2000" dirty="0"/>
              <a:t> — new debates around classification, pay, and protection</a:t>
            </a:r>
          </a:p>
          <a:p>
            <a:r>
              <a:rPr lang="en-GB" sz="2000" b="1" dirty="0"/>
              <a:t>Algorithmic injustice</a:t>
            </a:r>
            <a:r>
              <a:rPr lang="en-GB" sz="2000" dirty="0"/>
              <a:t> — workers may be disciplined by opaque systems</a:t>
            </a:r>
          </a:p>
          <a:p>
            <a:r>
              <a:rPr lang="en-GB" sz="2000" b="1" dirty="0"/>
              <a:t>Key debate</a:t>
            </a:r>
          </a:p>
          <a:p>
            <a:r>
              <a:rPr lang="en-GB" sz="2000" dirty="0"/>
              <a:t>Do digital channels increase worker power, or do platforms still retain most control?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98655" y="91440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55855" y="155448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04495" y="237744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53135" y="320040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8713055" y="411480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Employers and Digital Transformation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28885"/>
            <a:ext cx="74066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How Organisations are Changing</a:t>
            </a:r>
          </a:p>
          <a:p>
            <a:r>
              <a:rPr lang="en-GB" sz="2000" b="1" dirty="0"/>
              <a:t>Workflow automation</a:t>
            </a:r>
            <a:r>
              <a:rPr lang="en-GB" sz="2000" dirty="0"/>
              <a:t> — software reduces manual processes</a:t>
            </a:r>
          </a:p>
          <a:p>
            <a:r>
              <a:rPr lang="en-GB" sz="2000" b="1" dirty="0"/>
              <a:t>AI recruitment and screening</a:t>
            </a:r>
            <a:r>
              <a:rPr lang="en-GB" sz="2000" dirty="0"/>
              <a:t> — CV filtering and candidate ranking are digitised</a:t>
            </a:r>
          </a:p>
          <a:p>
            <a:r>
              <a:rPr lang="en-GB" sz="2000" b="1" dirty="0"/>
              <a:t>Digital HR systems</a:t>
            </a:r>
            <a:r>
              <a:rPr lang="en-GB" sz="2000" dirty="0"/>
              <a:t> — leave, payroll, and performance are managed online</a:t>
            </a:r>
          </a:p>
          <a:p>
            <a:r>
              <a:rPr lang="en-GB" sz="2000" b="1" dirty="0"/>
              <a:t>Customer analytics</a:t>
            </a:r>
            <a:r>
              <a:rPr lang="en-GB" sz="2000" dirty="0"/>
              <a:t> — firms use data to understand behaviour and demand</a:t>
            </a:r>
          </a:p>
          <a:p>
            <a:r>
              <a:rPr lang="en-GB" sz="2000" b="1" dirty="0"/>
              <a:t>Performance dashboards</a:t>
            </a:r>
            <a:r>
              <a:rPr lang="en-GB" sz="2000" dirty="0"/>
              <a:t> — managers monitor output in real time</a:t>
            </a:r>
          </a:p>
          <a:p>
            <a:r>
              <a:rPr lang="en-GB" sz="2000" b="1" dirty="0"/>
              <a:t>Remote supervision</a:t>
            </a:r>
            <a:r>
              <a:rPr lang="en-GB" sz="2000" dirty="0"/>
              <a:t> — digital tools enable management across distance</a:t>
            </a:r>
          </a:p>
          <a:p>
            <a:r>
              <a:rPr lang="en-GB" sz="2000" b="1" dirty="0"/>
              <a:t>Cost reduction</a:t>
            </a:r>
            <a:r>
              <a:rPr lang="en-GB" sz="2000" dirty="0"/>
              <a:t> — fewer manual tasks reduce operational expenses</a:t>
            </a:r>
          </a:p>
          <a:p>
            <a:r>
              <a:rPr lang="en-GB" sz="2000" b="1" dirty="0"/>
              <a:t>Scalability and speed</a:t>
            </a:r>
            <a:r>
              <a:rPr lang="en-GB" sz="2000" dirty="0"/>
              <a:t> — firms can grow faster using digital systems</a:t>
            </a:r>
          </a:p>
          <a:p>
            <a:endParaRPr lang="en-GB" sz="2000" b="1" dirty="0"/>
          </a:p>
          <a:p>
            <a:r>
              <a:rPr lang="en-GB" sz="2000" b="1" dirty="0"/>
              <a:t>Business impact</a:t>
            </a:r>
          </a:p>
          <a:p>
            <a:r>
              <a:rPr lang="en-GB" sz="2000" i="1" dirty="0">
                <a:solidFill>
                  <a:srgbClr val="FF0000"/>
                </a:solidFill>
              </a:rPr>
              <a:t>Digital adoption reshapes business models, staffing decisions, decision-making speed, management control, and customer responsiveness.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5544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0" y="219456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35440" y="301752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784080" y="384048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9144000" y="47548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Employees’ Lived Experiences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99994"/>
            <a:ext cx="786384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The Human Side of Digital Work</a:t>
            </a:r>
          </a:p>
          <a:p>
            <a:endParaRPr lang="en-GB" sz="2000" b="1" dirty="0"/>
          </a:p>
          <a:p>
            <a:r>
              <a:rPr lang="en-GB" sz="2000" b="1" dirty="0"/>
              <a:t>Flexibility and autonomy</a:t>
            </a:r>
            <a:r>
              <a:rPr lang="en-GB" sz="2000" dirty="0"/>
              <a:t> — workers may gain control over time and location</a:t>
            </a:r>
          </a:p>
          <a:p>
            <a:r>
              <a:rPr lang="en-GB" sz="2000" b="1" dirty="0"/>
              <a:t>Burnout and Zoom fatigue</a:t>
            </a:r>
            <a:r>
              <a:rPr lang="en-GB" sz="2000" dirty="0"/>
              <a:t> — constant screen work increases exhaustion</a:t>
            </a:r>
          </a:p>
          <a:p>
            <a:r>
              <a:rPr lang="en-GB" sz="2000" b="1" dirty="0"/>
              <a:t>Surveillance and monitoring</a:t>
            </a:r>
            <a:r>
              <a:rPr lang="en-GB" sz="2000" dirty="0"/>
              <a:t> — software tracks activity and performance</a:t>
            </a:r>
          </a:p>
          <a:p>
            <a:r>
              <a:rPr lang="en-GB" sz="2000" b="1" dirty="0"/>
              <a:t>Digital presenteeism</a:t>
            </a:r>
            <a:r>
              <a:rPr lang="en-GB" sz="2000" dirty="0"/>
              <a:t> — pressure to appear constantly online</a:t>
            </a:r>
          </a:p>
          <a:p>
            <a:r>
              <a:rPr lang="en-GB" sz="2000" b="1" dirty="0"/>
              <a:t>Always-on work culture</a:t>
            </a:r>
            <a:r>
              <a:rPr lang="en-GB" sz="2000" dirty="0"/>
              <a:t> — blurred boundaries between work and home</a:t>
            </a:r>
          </a:p>
          <a:p>
            <a:r>
              <a:rPr lang="en-GB" sz="2000" b="1" dirty="0"/>
              <a:t>Reskilling pressure</a:t>
            </a:r>
            <a:r>
              <a:rPr lang="en-GB" sz="2000" dirty="0"/>
              <a:t> — workers must continuously learn new systems</a:t>
            </a:r>
          </a:p>
          <a:p>
            <a:r>
              <a:rPr lang="en-GB" sz="2000" b="1" dirty="0"/>
              <a:t>Fear of job displacement</a:t>
            </a:r>
            <a:r>
              <a:rPr lang="en-GB" sz="2000" dirty="0"/>
              <a:t> — automation creates insecurity</a:t>
            </a:r>
          </a:p>
          <a:p>
            <a:r>
              <a:rPr lang="en-GB" sz="2000" b="1" dirty="0"/>
              <a:t>Remote isolation</a:t>
            </a:r>
            <a:r>
              <a:rPr lang="en-GB" sz="2000" dirty="0"/>
              <a:t> — less social connection and team belonging</a:t>
            </a:r>
          </a:p>
          <a:p>
            <a:endParaRPr lang="en-GB" sz="2000" b="1" dirty="0"/>
          </a:p>
          <a:p>
            <a:r>
              <a:rPr lang="en-GB" sz="2000" b="1" dirty="0"/>
              <a:t>Two sides of digital work</a:t>
            </a:r>
          </a:p>
          <a:p>
            <a:r>
              <a:rPr lang="en-GB" sz="2000" b="1" dirty="0"/>
              <a:t>Opportunities:</a:t>
            </a:r>
            <a:r>
              <a:rPr lang="en-GB" sz="2000" dirty="0"/>
              <a:t> flexibility, wider access to jobs, autonomy</a:t>
            </a:r>
          </a:p>
          <a:p>
            <a:r>
              <a:rPr lang="en-GB" sz="2000" b="1" dirty="0"/>
              <a:t>Risks:</a:t>
            </a:r>
            <a:r>
              <a:rPr lang="en-GB" sz="2000" dirty="0"/>
              <a:t> blurred boundaries, emotional exhaustion, automation anxiety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967050" y="1405449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424250" y="2045529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72890" y="2868489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521530" y="3691449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8881450" y="4605849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217920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A626C"/>
                </a:solidFill>
              </a:rPr>
              <a:t>Online Guest Lecture • Slide 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Why Firms Invest in Technology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662" y="914400"/>
            <a:ext cx="7852976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Employers’ Digital Practices at Work</a:t>
            </a:r>
          </a:p>
          <a:p>
            <a:r>
              <a:rPr lang="en-GB" sz="2400" b="1" dirty="0"/>
              <a:t>Productivity gains</a:t>
            </a:r>
            <a:r>
              <a:rPr lang="en-GB" sz="2400" dirty="0"/>
              <a:t> — faster output with fewer errors</a:t>
            </a:r>
          </a:p>
          <a:p>
            <a:r>
              <a:rPr lang="en-GB" sz="2400" b="1" dirty="0"/>
              <a:t>Efficiency and speed</a:t>
            </a:r>
            <a:r>
              <a:rPr lang="en-GB" sz="2400" dirty="0"/>
              <a:t> — streamlined operations and quicker service</a:t>
            </a:r>
          </a:p>
          <a:p>
            <a:r>
              <a:rPr lang="en-GB" sz="2400" b="1" dirty="0"/>
              <a:t>Resilience</a:t>
            </a:r>
            <a:r>
              <a:rPr lang="en-GB" sz="2400" dirty="0"/>
              <a:t> — firms can continue during disruptions</a:t>
            </a:r>
          </a:p>
          <a:p>
            <a:r>
              <a:rPr lang="en-GB" sz="2400" b="1" dirty="0"/>
              <a:t>Labour substitution</a:t>
            </a:r>
            <a:r>
              <a:rPr lang="en-GB" sz="2400" dirty="0"/>
              <a:t> — technology replaces some manual roles</a:t>
            </a:r>
          </a:p>
          <a:p>
            <a:r>
              <a:rPr lang="en-GB" sz="2400" b="1" dirty="0"/>
              <a:t>Compliance and reporting</a:t>
            </a:r>
            <a:r>
              <a:rPr lang="en-GB" sz="2400" dirty="0"/>
              <a:t> — easier auditing and governance</a:t>
            </a:r>
          </a:p>
          <a:p>
            <a:r>
              <a:rPr lang="en-GB" sz="2400" b="1" dirty="0"/>
              <a:t>Customer responsiveness</a:t>
            </a:r>
            <a:r>
              <a:rPr lang="en-GB" sz="2400" dirty="0"/>
              <a:t> — real-time engagement and service</a:t>
            </a:r>
          </a:p>
          <a:p>
            <a:r>
              <a:rPr lang="en-GB" sz="2400" b="1" dirty="0"/>
              <a:t>Data-driven decisions</a:t>
            </a:r>
            <a:r>
              <a:rPr lang="en-GB" sz="2400" dirty="0"/>
              <a:t> — strategy increasingly relies on analytics</a:t>
            </a:r>
          </a:p>
          <a:p>
            <a:r>
              <a:rPr lang="en-GB" sz="2400" b="1" dirty="0"/>
              <a:t>Competitiveness</a:t>
            </a:r>
            <a:r>
              <a:rPr lang="en-GB" sz="2400" dirty="0"/>
              <a:t> — firms invest to remain relevant in fast-changing markets</a:t>
            </a:r>
          </a:p>
          <a:p>
            <a:r>
              <a:rPr lang="en-GB" sz="2400" b="1" dirty="0"/>
              <a:t>Before investing, firms must consider</a:t>
            </a:r>
          </a:p>
          <a:p>
            <a:r>
              <a:rPr lang="en-GB" sz="2400" dirty="0"/>
              <a:t>cost and ROI, employee training, cybersecurity, worker buy-in, inclusion and fairness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5544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0" y="219456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35440" y="301752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784080" y="384048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9144000" y="47548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217920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A626C"/>
                </a:solidFill>
              </a:rPr>
              <a:t>Online Guest Lecture • Slide 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Digital Inclusion or Illusion?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474" y="931098"/>
            <a:ext cx="744511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Access without participation</a:t>
            </a:r>
            <a:r>
              <a:rPr lang="en-GB" sz="2000" dirty="0"/>
              <a:t> — having a device does not guarantee influence or progression</a:t>
            </a:r>
          </a:p>
          <a:p>
            <a:r>
              <a:rPr lang="en-GB" sz="2000" b="1" dirty="0"/>
              <a:t>Data poverty</a:t>
            </a:r>
            <a:r>
              <a:rPr lang="en-GB" sz="2000" dirty="0"/>
              <a:t> — limited connectivity restricts meaningful use</a:t>
            </a:r>
          </a:p>
          <a:p>
            <a:r>
              <a:rPr lang="en-GB" sz="2000" b="1" dirty="0"/>
              <a:t>AI bias</a:t>
            </a:r>
            <a:r>
              <a:rPr lang="en-GB" sz="2000" dirty="0"/>
              <a:t> — systems may reinforce inequality in hiring or evaluation</a:t>
            </a:r>
          </a:p>
          <a:p>
            <a:r>
              <a:rPr lang="en-GB" sz="2000" b="1" dirty="0"/>
              <a:t>Low worker agency</a:t>
            </a:r>
            <a:r>
              <a:rPr lang="en-GB" sz="2000" dirty="0"/>
              <a:t> — workers may have little control over platform rules</a:t>
            </a:r>
          </a:p>
          <a:p>
            <a:r>
              <a:rPr lang="en-GB" sz="2000" b="1" dirty="0"/>
              <a:t>Invisible exclusion</a:t>
            </a:r>
            <a:r>
              <a:rPr lang="en-GB" sz="2000" dirty="0"/>
              <a:t> — exclusion can occur through rankings and algorithms</a:t>
            </a:r>
          </a:p>
          <a:p>
            <a:r>
              <a:rPr lang="en-GB" sz="2000" b="1" dirty="0"/>
              <a:t>Platform dependency</a:t>
            </a:r>
            <a:r>
              <a:rPr lang="en-GB" sz="2000" dirty="0"/>
              <a:t> — livelihoods become tied to external systems</a:t>
            </a:r>
          </a:p>
          <a:p>
            <a:r>
              <a:rPr lang="en-GB" sz="2000" b="1" dirty="0"/>
              <a:t>Superficial inclusion</a:t>
            </a:r>
            <a:r>
              <a:rPr lang="en-GB" sz="2000" dirty="0"/>
              <a:t> — symbolic access without real empowerment</a:t>
            </a:r>
          </a:p>
          <a:p>
            <a:endParaRPr lang="en-GB" sz="2000" b="1" dirty="0"/>
          </a:p>
          <a:p>
            <a:r>
              <a:rPr lang="en-GB" sz="2000" b="1" dirty="0"/>
              <a:t>Think critically</a:t>
            </a:r>
          </a:p>
          <a:p>
            <a:r>
              <a:rPr lang="en-GB" sz="2000" dirty="0">
                <a:solidFill>
                  <a:srgbClr val="FF0000"/>
                </a:solidFill>
              </a:rPr>
              <a:t>A worker may have access to a phone and an app, but still lack fair pay, bargaining power, career progression, data ownership, and representation rights.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5544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0" y="219456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35440" y="301752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784080" y="384048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9144000" y="47548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South African Digital Work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914400"/>
            <a:ext cx="86868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Platform delivery work</a:t>
            </a:r>
          </a:p>
          <a:p>
            <a:r>
              <a:rPr lang="en-GB" sz="2000" b="1" dirty="0"/>
              <a:t>Risk transfer</a:t>
            </a:r>
            <a:r>
              <a:rPr lang="en-GB" sz="2000" dirty="0"/>
              <a:t> — workers carry costs such as fuel and devices</a:t>
            </a:r>
          </a:p>
          <a:p>
            <a:r>
              <a:rPr lang="en-GB" sz="2000" b="1" dirty="0"/>
              <a:t>Ratings and control</a:t>
            </a:r>
            <a:r>
              <a:rPr lang="en-GB" sz="2000" dirty="0"/>
              <a:t> — customer scores shape access to jobs</a:t>
            </a:r>
          </a:p>
          <a:p>
            <a:r>
              <a:rPr lang="en-GB" sz="2000" b="1" dirty="0"/>
              <a:t>Algorithmic wages</a:t>
            </a:r>
            <a:r>
              <a:rPr lang="en-GB" sz="2000" dirty="0"/>
              <a:t> — pay is set dynamically by platforms</a:t>
            </a:r>
          </a:p>
          <a:p>
            <a:r>
              <a:rPr lang="en-GB" sz="2000" b="1" dirty="0"/>
              <a:t>Worker precarity</a:t>
            </a:r>
            <a:r>
              <a:rPr lang="en-GB" sz="2000" dirty="0"/>
              <a:t> — unstable income and limited protections</a:t>
            </a:r>
          </a:p>
          <a:p>
            <a:endParaRPr lang="en-GB" sz="2000" b="1" dirty="0"/>
          </a:p>
          <a:p>
            <a:r>
              <a:rPr lang="en-GB" sz="2000" b="1" dirty="0"/>
              <a:t>Mining automation</a:t>
            </a:r>
          </a:p>
          <a:p>
            <a:r>
              <a:rPr lang="en-GB" sz="2000" b="1" dirty="0"/>
              <a:t>Predictive maintenance</a:t>
            </a:r>
            <a:r>
              <a:rPr lang="en-GB" sz="2000" dirty="0"/>
              <a:t> — data anticipates equipment failure</a:t>
            </a:r>
          </a:p>
          <a:p>
            <a:r>
              <a:rPr lang="en-GB" sz="2000" b="1" dirty="0"/>
              <a:t>Remote control rooms</a:t>
            </a:r>
            <a:r>
              <a:rPr lang="en-GB" sz="2000" dirty="0"/>
              <a:t> — work shifts from site to digital operations centres</a:t>
            </a:r>
          </a:p>
          <a:p>
            <a:r>
              <a:rPr lang="en-GB" sz="2000" b="1" dirty="0"/>
              <a:t>Reskilling artisans</a:t>
            </a:r>
            <a:r>
              <a:rPr lang="en-GB" sz="2000" dirty="0"/>
              <a:t> — technical roles evolve toward digital competence</a:t>
            </a:r>
          </a:p>
          <a:p>
            <a:r>
              <a:rPr lang="en-GB" sz="2000" b="1" dirty="0"/>
              <a:t>Displacement concerns</a:t>
            </a:r>
            <a:r>
              <a:rPr lang="en-GB" sz="2000" dirty="0"/>
              <a:t> — some traditional roles may reduce</a:t>
            </a:r>
          </a:p>
          <a:p>
            <a:endParaRPr lang="en-GB" sz="2000" b="1" dirty="0"/>
          </a:p>
          <a:p>
            <a:r>
              <a:rPr lang="en-GB" sz="2000" b="1" dirty="0"/>
              <a:t>AI in universities</a:t>
            </a:r>
          </a:p>
          <a:p>
            <a:r>
              <a:rPr lang="en-GB" sz="2000" b="1" dirty="0"/>
              <a:t>Automated marking</a:t>
            </a:r>
            <a:r>
              <a:rPr lang="en-GB" sz="2000" dirty="0"/>
              <a:t> — routine assessment becomes digitised</a:t>
            </a:r>
          </a:p>
          <a:p>
            <a:r>
              <a:rPr lang="en-GB" sz="2000" b="1" dirty="0"/>
              <a:t>Digital academic labour</a:t>
            </a:r>
            <a:r>
              <a:rPr lang="en-GB" sz="2000" dirty="0"/>
              <a:t> — administration and teaching workflows change</a:t>
            </a:r>
          </a:p>
          <a:p>
            <a:r>
              <a:rPr lang="en-GB" sz="2000" b="1" dirty="0"/>
              <a:t>GenAI support</a:t>
            </a:r>
            <a:r>
              <a:rPr lang="en-GB" sz="2000" dirty="0"/>
              <a:t> — AI assists research and content generation</a:t>
            </a:r>
          </a:p>
          <a:p>
            <a:r>
              <a:rPr lang="en-GB" sz="2000" b="1" dirty="0"/>
              <a:t>Graduate job redesign</a:t>
            </a:r>
            <a:r>
              <a:rPr lang="en-GB" sz="2000" dirty="0"/>
              <a:t> — entry-level cognitive work is changing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5544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0" y="219456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35440" y="301752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784080" y="384048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9144000" y="47548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Futures Thinking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535" y="1371600"/>
            <a:ext cx="731610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What Does the Future of Work Look Like?</a:t>
            </a:r>
          </a:p>
          <a:p>
            <a:r>
              <a:rPr lang="en-GB" sz="2400" b="1" dirty="0"/>
              <a:t>In one sentence, what does the future of work in South Africa look like?</a:t>
            </a:r>
          </a:p>
          <a:p>
            <a:endParaRPr lang="en-GB" sz="2400" dirty="0"/>
          </a:p>
          <a:p>
            <a:r>
              <a:rPr lang="en-GB" sz="2400" dirty="0"/>
              <a:t>Include:</a:t>
            </a:r>
          </a:p>
          <a:p>
            <a:r>
              <a:rPr lang="en-GB" sz="2400" dirty="0"/>
              <a:t>one opportunity</a:t>
            </a:r>
          </a:p>
          <a:p>
            <a:r>
              <a:rPr lang="en-GB" sz="2400" dirty="0"/>
              <a:t>one inequality</a:t>
            </a:r>
          </a:p>
          <a:p>
            <a:r>
              <a:rPr lang="en-GB" sz="2400" dirty="0"/>
              <a:t>one solution</a:t>
            </a:r>
          </a:p>
          <a:p>
            <a:endParaRPr lang="en-GB" sz="2400" dirty="0"/>
          </a:p>
          <a:p>
            <a:r>
              <a:rPr lang="en-GB" sz="2400" b="1" dirty="0"/>
              <a:t>Think about</a:t>
            </a:r>
          </a:p>
          <a:p>
            <a:r>
              <a:rPr lang="en-GB" sz="2400" dirty="0"/>
              <a:t>emerging sectors and industries</a:t>
            </a:r>
          </a:p>
          <a:p>
            <a:r>
              <a:rPr lang="en-GB" sz="2400" dirty="0"/>
              <a:t>disappearing roles</a:t>
            </a:r>
          </a:p>
          <a:p>
            <a:r>
              <a:rPr lang="en-GB" sz="2400" dirty="0"/>
              <a:t>future skills</a:t>
            </a:r>
          </a:p>
          <a:p>
            <a:r>
              <a:rPr lang="en-GB" sz="2400" dirty="0"/>
              <a:t>policy and management responses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0" y="15544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0" y="219456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35440" y="301752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784080" y="384048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9144000" y="47548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217920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A626C"/>
                </a:solidFill>
              </a:rPr>
              <a:t>Online Guest Lecture • Slide 11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Final 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4033" y="1371600"/>
            <a:ext cx="770449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The future of work is not digital by default.</a:t>
            </a:r>
            <a:br>
              <a:rPr lang="en-GB" sz="2400" dirty="0"/>
            </a:br>
            <a:endParaRPr lang="en-GB" sz="2400" dirty="0"/>
          </a:p>
          <a:p>
            <a:r>
              <a:rPr lang="en-GB" sz="2400" dirty="0"/>
              <a:t>It is shaped through:</a:t>
            </a:r>
          </a:p>
          <a:p>
            <a:r>
              <a:rPr lang="en-GB" sz="2400" b="1" dirty="0"/>
              <a:t>Access</a:t>
            </a:r>
            <a:r>
              <a:rPr lang="en-GB" sz="2400" dirty="0"/>
              <a:t> — who can participate</a:t>
            </a:r>
          </a:p>
          <a:p>
            <a:r>
              <a:rPr lang="en-GB" sz="2400" b="1" dirty="0"/>
              <a:t>Power</a:t>
            </a:r>
            <a:r>
              <a:rPr lang="en-GB" sz="2400" dirty="0"/>
              <a:t> — who controls data and decisions</a:t>
            </a:r>
          </a:p>
          <a:p>
            <a:r>
              <a:rPr lang="en-GB" sz="2400" b="1" dirty="0"/>
              <a:t>Institutions</a:t>
            </a:r>
            <a:r>
              <a:rPr lang="en-GB" sz="2400" dirty="0"/>
              <a:t> — laws, universities, and labour systems</a:t>
            </a:r>
          </a:p>
          <a:p>
            <a:r>
              <a:rPr lang="en-GB" sz="2400" b="1" dirty="0"/>
              <a:t>Policy</a:t>
            </a:r>
            <a:r>
              <a:rPr lang="en-GB" sz="2400" dirty="0"/>
              <a:t> — national digital and employment strategies</a:t>
            </a:r>
          </a:p>
          <a:p>
            <a:r>
              <a:rPr lang="en-GB" sz="2400" b="1" dirty="0"/>
              <a:t>Management choices</a:t>
            </a:r>
            <a:r>
              <a:rPr lang="en-GB" sz="2400" dirty="0"/>
              <a:t> — how firms implement technology</a:t>
            </a:r>
          </a:p>
          <a:p>
            <a:r>
              <a:rPr lang="en-GB" sz="2400" b="1" dirty="0"/>
              <a:t>Worker voice</a:t>
            </a:r>
            <a:r>
              <a:rPr lang="en-GB" sz="2400" dirty="0"/>
              <a:t> — how interests and rights are represented</a:t>
            </a:r>
          </a:p>
          <a:p>
            <a:r>
              <a:rPr lang="en-GB" sz="2400" b="1" dirty="0"/>
              <a:t>Inclusion strategies</a:t>
            </a:r>
            <a:r>
              <a:rPr lang="en-GB" sz="2400" dirty="0"/>
              <a:t> — ensuring transformation is equitable</a:t>
            </a:r>
          </a:p>
          <a:p>
            <a:endParaRPr lang="en-GB" sz="2400" b="1" dirty="0"/>
          </a:p>
          <a:p>
            <a:r>
              <a:rPr lang="en-GB" sz="2400" b="1" dirty="0"/>
              <a:t>Final question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What kind of digital future should South Africa build?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229600" y="1554480"/>
            <a:ext cx="2743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86800" y="2194560"/>
            <a:ext cx="731520" cy="731520"/>
          </a:xfrm>
          <a:prstGeom prst="ellipse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35440" y="3017520"/>
            <a:ext cx="731520" cy="731520"/>
          </a:xfrm>
          <a:prstGeom prst="ellipse">
            <a:avLst/>
          </a:prstGeom>
          <a:solidFill>
            <a:srgbClr val="162C4D"/>
          </a:solidFill>
          <a:ln>
            <a:solidFill>
              <a:srgbClr val="162C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784080" y="3840480"/>
            <a:ext cx="731520" cy="731520"/>
          </a:xfrm>
          <a:prstGeom prst="ellipse">
            <a:avLst/>
          </a:prstGeom>
          <a:solidFill>
            <a:srgbClr val="5A626C"/>
          </a:solidFill>
          <a:ln>
            <a:solidFill>
              <a:srgbClr val="5A62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hevron 8"/>
          <p:cNvSpPr/>
          <p:nvPr/>
        </p:nvSpPr>
        <p:spPr>
          <a:xfrm>
            <a:off x="9144000" y="4754880"/>
            <a:ext cx="1463040" cy="548640"/>
          </a:xfrm>
          <a:prstGeom prst="chevron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217920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A626C"/>
                </a:solidFill>
              </a:rPr>
              <a:t>Online Guest Lecture • Slide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1250</Words>
  <Application>Microsoft Macintosh PowerPoint</Application>
  <PresentationFormat>On-screen Show (4:3)</PresentationFormat>
  <Paragraphs>166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The Digital Futures at Work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Ayomikun Idowu</cp:lastModifiedBy>
  <cp:revision>3</cp:revision>
  <dcterms:created xsi:type="dcterms:W3CDTF">2013-01-27T09:14:16Z</dcterms:created>
  <dcterms:modified xsi:type="dcterms:W3CDTF">2026-08-20T16:58:21Z</dcterms:modified>
  <cp:category/>
</cp:coreProperties>
</file>